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5" r:id="rId2"/>
    <p:sldId id="267" r:id="rId3"/>
    <p:sldId id="268" r:id="rId4"/>
    <p:sldId id="269" r:id="rId5"/>
  </p:sldIdLst>
  <p:sldSz cx="9144000" cy="6858000" type="screen4x3"/>
  <p:notesSz cx="6858000" cy="91440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9749"/>
    <a:srgbClr val="EE9545"/>
    <a:srgbClr val="9BBC59"/>
    <a:srgbClr val="D87158"/>
    <a:srgbClr val="6F7A96"/>
    <a:srgbClr val="F8C92A"/>
    <a:srgbClr val="B0C01B"/>
    <a:srgbClr val="EB854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1" autoAdjust="0"/>
    <p:restoredTop sz="92955" autoAdjust="0"/>
  </p:normalViewPr>
  <p:slideViewPr>
    <p:cSldViewPr>
      <p:cViewPr>
        <p:scale>
          <a:sx n="95" d="100"/>
          <a:sy n="95" d="100"/>
        </p:scale>
        <p:origin x="-2328" y="-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handoutMaster" Target="handoutMasters/handout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6E7D018D-748F-47BF-843A-40349A141CAC}" type="datetimeFigureOut">
              <a:rPr lang="en-US" smtClean="0"/>
              <a:pPr/>
              <a:t>7/18/15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04AC5213-BACC-41AB-9B61-B40CF6C5296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7022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  <a:extLst/>
          </a:lstStyle>
          <a:p>
            <a:fld id="{23E9B8FB-2ABD-42C9-A6DA-A6789EAF441D}" type="datetimeFigureOut">
              <a:rPr lang="en-US" smtClean="0"/>
              <a:pPr/>
              <a:t>7/18/15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>
            <a:extLst/>
          </a:lstStyle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  <a:extLst/>
          </a:lstStyle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  <a:extLst/>
          </a:lstStyle>
          <a:p>
            <a:fld id="{BE2A7042-DEED-4AA1-9E89-4A16B25725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260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2A7042-DEED-4AA1-9E89-4A16B2572577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extLst/>
          </a:lstStyle>
          <a:p>
            <a:fld id="{BE2A7042-DEED-4AA1-9E89-4A16B2572577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7162800" y="137160"/>
            <a:ext cx="228600" cy="525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7467600" y="133350"/>
            <a:ext cx="1447800" cy="5257800"/>
          </a:xfrm>
          <a:prstGeom prst="rect">
            <a:avLst/>
          </a:prstGeom>
          <a:solidFill>
            <a:schemeClr val="accent3"/>
          </a:soli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10" hasCustomPrompt="1"/>
          </p:nvPr>
        </p:nvSpPr>
        <p:spPr>
          <a:xfrm>
            <a:off x="228600" y="5467350"/>
            <a:ext cx="8672946" cy="1238250"/>
          </a:xfrm>
          <a:solidFill>
            <a:schemeClr val="accent1"/>
          </a:solidFill>
        </p:spPr>
        <p:txBody>
          <a:bodyPr vert="horz" anchor="ctr">
            <a:noAutofit/>
          </a:bodyPr>
          <a:lstStyle>
            <a:lvl1pPr marL="0" indent="0" algn="l">
              <a:buFontTx/>
              <a:buNone/>
              <a:defRPr lang="en-US" sz="4800" baseline="0" dirty="0">
                <a:solidFill>
                  <a:schemeClr val="bg1"/>
                </a:solidFill>
              </a:defRPr>
            </a:lvl1pPr>
            <a:extLst/>
          </a:lstStyle>
          <a:p>
            <a:pPr lvl="0"/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228600" y="152400"/>
            <a:ext cx="6858000" cy="5239512"/>
          </a:xfrm>
          <a:solidFill>
            <a:schemeClr val="bg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/>
          <a:lstStyle>
            <a:lvl1pPr marL="0" indent="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14" name="Rectangle 13"/>
          <p:cNvSpPr>
            <a:spLocks noGrp="1"/>
          </p:cNvSpPr>
          <p:nvPr>
            <p:ph type="ftr" sz="quarter" idx="14"/>
          </p:nvPr>
        </p:nvSpPr>
        <p:spPr>
          <a:xfrm rot="16200000">
            <a:off x="7296150" y="3698878"/>
            <a:ext cx="2933700" cy="365125"/>
          </a:xfrm>
        </p:spPr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18" name="Rectangle 17"/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5372100" y="2247900"/>
            <a:ext cx="5181600" cy="990600"/>
          </a:xfrm>
        </p:spPr>
        <p:txBody>
          <a:bodyPr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date or details</a:t>
            </a:r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 noChangeAspect="1"/>
          </p:cNvSpPr>
          <p:nvPr>
            <p:ph type="pic" sz="quarter" idx="11"/>
          </p:nvPr>
        </p:nvSpPr>
        <p:spPr>
          <a:xfrm>
            <a:off x="4343400" y="3352800"/>
            <a:ext cx="3947160" cy="296037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Picture Placeholder 25"/>
          <p:cNvSpPr>
            <a:spLocks noGrp="1" noChangeAspect="1"/>
          </p:cNvSpPr>
          <p:nvPr>
            <p:ph type="pic" sz="quarter" idx="12"/>
          </p:nvPr>
        </p:nvSpPr>
        <p:spPr>
          <a:xfrm>
            <a:off x="228600" y="3352800"/>
            <a:ext cx="3947160" cy="296037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Picture Placeholder 12"/>
          <p:cNvSpPr>
            <a:spLocks noGrp="1" noChangeAspect="1"/>
          </p:cNvSpPr>
          <p:nvPr>
            <p:ph type="pic" sz="quarter" idx="13"/>
          </p:nvPr>
        </p:nvSpPr>
        <p:spPr>
          <a:xfrm>
            <a:off x="4343400" y="228600"/>
            <a:ext cx="3947160" cy="296037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28600" y="228600"/>
            <a:ext cx="3947160" cy="2960370"/>
          </a:xfrm>
        </p:spPr>
        <p:txBody>
          <a:bodyPr anchor="b" anchorCtr="0"/>
          <a:lstStyle>
            <a:lvl1pPr marL="0" marR="0" indent="0" algn="r">
              <a:buFontTx/>
              <a:buNone/>
              <a:defRPr sz="20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 noChangeAspect="1"/>
          </p:cNvSpPr>
          <p:nvPr>
            <p:ph type="pic" sz="quarter" idx="11"/>
          </p:nvPr>
        </p:nvSpPr>
        <p:spPr>
          <a:xfrm>
            <a:off x="4648200" y="3124962"/>
            <a:ext cx="3697224" cy="2772918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Picture Placeholder 24"/>
          <p:cNvSpPr>
            <a:spLocks noGrp="1" noChangeAspect="1"/>
          </p:cNvSpPr>
          <p:nvPr>
            <p:ph type="pic" sz="quarter" idx="12"/>
          </p:nvPr>
        </p:nvSpPr>
        <p:spPr>
          <a:xfrm>
            <a:off x="228600" y="228600"/>
            <a:ext cx="4251960" cy="566928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Picture Placeholder 5"/>
          <p:cNvSpPr>
            <a:spLocks noGrp="1" noChangeAspect="1"/>
          </p:cNvSpPr>
          <p:nvPr>
            <p:ph type="pic" sz="quarter" idx="13"/>
          </p:nvPr>
        </p:nvSpPr>
        <p:spPr>
          <a:xfrm>
            <a:off x="4648200" y="228600"/>
            <a:ext cx="3672840" cy="275463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>
            <a:off x="1866900" y="228600"/>
            <a:ext cx="2286000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1866900" y="3505200"/>
            <a:ext cx="2285214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4305300" y="228600"/>
            <a:ext cx="2286000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4306086" y="3505200"/>
            <a:ext cx="2285214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152400" y="228600"/>
            <a:ext cx="1676400" cy="2743200"/>
          </a:xfrm>
        </p:spPr>
        <p:txBody>
          <a:bodyPr anchor="t" anchorCtr="0"/>
          <a:lstStyle>
            <a:lvl1pPr marL="0" marR="0" indent="0" algn="r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6629400" y="228600"/>
            <a:ext cx="1676400" cy="19050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152400" y="4724400"/>
            <a:ext cx="1676400" cy="1905000"/>
          </a:xfrm>
        </p:spPr>
        <p:txBody>
          <a:bodyPr anchor="b" anchorCtr="0"/>
          <a:lstStyle>
            <a:lvl1pPr marL="0" marR="0" indent="0" algn="r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30" hasCustomPrompt="1"/>
          </p:nvPr>
        </p:nvSpPr>
        <p:spPr>
          <a:xfrm>
            <a:off x="6629400" y="4724400"/>
            <a:ext cx="1676400" cy="1905000"/>
          </a:xfrm>
        </p:spPr>
        <p:txBody>
          <a:bodyPr anchor="b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4"/>
          </p:nvPr>
        </p:nvSpPr>
        <p:spPr>
          <a:xfrm>
            <a:off x="533400" y="685800"/>
            <a:ext cx="3653297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533400" y="6324600"/>
            <a:ext cx="3657600" cy="3048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267200" y="685800"/>
            <a:ext cx="36576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533400" y="3505200"/>
            <a:ext cx="36576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4267200" y="3505200"/>
            <a:ext cx="36576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33400" y="304800"/>
            <a:ext cx="3657600" cy="3048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4267200" y="6324600"/>
            <a:ext cx="3657600" cy="3048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4267200" y="304800"/>
            <a:ext cx="3657600" cy="304800"/>
          </a:xfrm>
        </p:spPr>
        <p:txBody>
          <a:bodyPr anchor="t" anchorCtr="0"/>
          <a:lstStyle>
            <a:lvl1pPr marL="0" marR="0" indent="0" algn="l">
              <a:buFontTx/>
              <a:buNone/>
              <a:defRPr sz="16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Up Portrait with Larg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 noChangeAspect="1"/>
          </p:cNvSpPr>
          <p:nvPr>
            <p:ph type="pic" sz="quarter" idx="14"/>
          </p:nvPr>
        </p:nvSpPr>
        <p:spPr>
          <a:xfrm>
            <a:off x="228600" y="416356"/>
            <a:ext cx="2006651" cy="2675534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Picture Placeholder 27"/>
          <p:cNvSpPr>
            <a:spLocks noGrp="1" noChangeAspect="1"/>
          </p:cNvSpPr>
          <p:nvPr>
            <p:ph type="pic" sz="quarter" idx="31"/>
          </p:nvPr>
        </p:nvSpPr>
        <p:spPr>
          <a:xfrm>
            <a:off x="4343400" y="416356"/>
            <a:ext cx="2006651" cy="2675534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30"/>
          </p:nvPr>
        </p:nvSpPr>
        <p:spPr>
          <a:xfrm>
            <a:off x="2286000" y="416356"/>
            <a:ext cx="2006651" cy="2675534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Picture Placeholder 5"/>
          <p:cNvSpPr>
            <a:spLocks noGrp="1" noChangeAspect="1"/>
          </p:cNvSpPr>
          <p:nvPr>
            <p:ph type="pic" sz="quarter" idx="32"/>
          </p:nvPr>
        </p:nvSpPr>
        <p:spPr>
          <a:xfrm>
            <a:off x="6400800" y="416356"/>
            <a:ext cx="2006651" cy="2675534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29" hasCustomPrompt="1"/>
          </p:nvPr>
        </p:nvSpPr>
        <p:spPr>
          <a:xfrm>
            <a:off x="228600" y="3352800"/>
            <a:ext cx="8153400" cy="3048000"/>
          </a:xfrm>
        </p:spPr>
        <p:txBody>
          <a:bodyPr anchor="t" anchorCtr="0"/>
          <a:lstStyle>
            <a:lvl1pPr marL="0" marR="0" indent="0" algn="l">
              <a:buFontTx/>
              <a:buNone/>
              <a:defRPr sz="28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33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4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Up: 1 Portrait with 3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43292" y="257665"/>
            <a:ext cx="4764388" cy="635252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8"/>
          </p:nvPr>
        </p:nvSpPr>
        <p:spPr>
          <a:xfrm>
            <a:off x="5446340" y="257665"/>
            <a:ext cx="2670050" cy="2002536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5446340" y="2432657"/>
            <a:ext cx="2670050" cy="2002536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23"/>
          </p:nvPr>
        </p:nvSpPr>
        <p:spPr>
          <a:xfrm>
            <a:off x="5446340" y="4607649"/>
            <a:ext cx="2670050" cy="2002536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-Up: 3 Landscape with 2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228600" y="3429000"/>
            <a:ext cx="2070154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2438400" y="228600"/>
            <a:ext cx="5562600" cy="417195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228600" y="228600"/>
            <a:ext cx="2070154" cy="3124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27"/>
          </p:nvPr>
        </p:nvSpPr>
        <p:spPr>
          <a:xfrm>
            <a:off x="5257800" y="4495800"/>
            <a:ext cx="2743200" cy="20574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28"/>
          </p:nvPr>
        </p:nvSpPr>
        <p:spPr>
          <a:xfrm>
            <a:off x="2438400" y="4495800"/>
            <a:ext cx="2743200" cy="20574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3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-Up: 2 Landscape with 3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228600" y="228600"/>
            <a:ext cx="2606040" cy="347472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9"/>
          </p:nvPr>
        </p:nvSpPr>
        <p:spPr>
          <a:xfrm>
            <a:off x="228600" y="3867150"/>
            <a:ext cx="39624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30"/>
          </p:nvPr>
        </p:nvSpPr>
        <p:spPr>
          <a:xfrm>
            <a:off x="4419600" y="3867150"/>
            <a:ext cx="39624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27"/>
          </p:nvPr>
        </p:nvSpPr>
        <p:spPr>
          <a:xfrm>
            <a:off x="3009900" y="228600"/>
            <a:ext cx="2606040" cy="347472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8"/>
          </p:nvPr>
        </p:nvSpPr>
        <p:spPr>
          <a:xfrm>
            <a:off x="5791200" y="228600"/>
            <a:ext cx="2606040" cy="347472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sldNum" sz="quarter" idx="3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ftr" sz="quarter" idx="3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3"/>
          </p:nvPr>
        </p:nvSpPr>
        <p:spPr>
          <a:xfrm>
            <a:off x="2133600" y="762000"/>
            <a:ext cx="4873334" cy="48768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latinLnBrk="0">
              <a:spcBef>
                <a:spcPct val="20000"/>
              </a:spcBef>
              <a:buFontTx/>
              <a:buNone/>
              <a:defRPr sz="2000" i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Drag picture to placeholder or click icon to add</a:t>
            </a:r>
            <a:endParaRPr lang="en-US" sz="2400" i="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2133600" y="5715000"/>
            <a:ext cx="4876800" cy="838200"/>
          </a:xfrm>
        </p:spPr>
        <p:txBody>
          <a:bodyPr tIns="91440" rIns="9144" bIns="91440" anchor="t"/>
          <a:lstStyle>
            <a:lvl1pPr marL="0" marR="0" indent="0" algn="l">
              <a:buFontTx/>
              <a:buNone/>
              <a:defRPr sz="20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Squa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3"/>
          </p:nvPr>
        </p:nvSpPr>
        <p:spPr>
          <a:xfrm>
            <a:off x="4955273" y="1371600"/>
            <a:ext cx="3198127" cy="3200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0" marR="0" indent="1588" algn="ctr" rtl="0" latinLnBrk="0">
              <a:spcBef>
                <a:spcPct val="20000"/>
              </a:spcBef>
              <a:buFontTx/>
              <a:buNone/>
              <a:defRPr sz="2400" i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Drag picture to placeholder or click icon to add</a:t>
            </a:r>
            <a:endParaRPr lang="en-US" sz="2400" i="0" dirty="0"/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1145273" y="1371600"/>
            <a:ext cx="3198127" cy="3200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latinLnBrk="0">
              <a:spcBef>
                <a:spcPct val="20000"/>
              </a:spcBef>
              <a:buFontTx/>
              <a:buNone/>
              <a:defRPr sz="2000" i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1588" algn="ctr" rtl="0" latinLnBrk="0">
              <a:spcBef>
                <a:spcPct val="20000"/>
              </a:spcBef>
              <a:buFontTx/>
              <a:buNone/>
            </a:pPr>
            <a:r>
              <a:rPr lang="en-US" sz="2400" i="0" smtClean="0"/>
              <a:t>Drag picture to placeholder or click icon to add</a:t>
            </a:r>
            <a:endParaRPr lang="en-US" sz="2400" i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4953000" y="4648200"/>
            <a:ext cx="3200400" cy="1295400"/>
          </a:xfrm>
        </p:spPr>
        <p:txBody>
          <a:bodyPr tIns="91440" rIns="9144" bIns="91440" anchor="t"/>
          <a:lstStyle>
            <a:lvl1pPr marL="0" marR="0" indent="0" algn="l">
              <a:buFontTx/>
              <a:buNone/>
              <a:defRPr sz="20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143000" y="4648200"/>
            <a:ext cx="3200400" cy="1295400"/>
          </a:xfrm>
        </p:spPr>
        <p:txBody>
          <a:bodyPr tIns="91440" rIns="9144" bIns="91440" anchor="t"/>
          <a:lstStyle>
            <a:lvl1pPr marL="0" marR="0" indent="0" algn="l">
              <a:buFontTx/>
              <a:buNone/>
              <a:defRPr sz="20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ndscap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 noChangeAspect="1"/>
          </p:cNvSpPr>
          <p:nvPr>
            <p:ph type="pic" sz="quarter" idx="10"/>
          </p:nvPr>
        </p:nvSpPr>
        <p:spPr>
          <a:xfrm>
            <a:off x="533400" y="218390"/>
            <a:ext cx="7467600" cy="56007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t"/>
          <a:lstStyle>
            <a:lvl1pPr marL="0" indent="0" algn="ctr" rtl="0" latinLnBrk="0">
              <a:spcBef>
                <a:spcPct val="20000"/>
              </a:spcBef>
              <a:def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5943600"/>
            <a:ext cx="7467600" cy="762000"/>
          </a:xfrm>
        </p:spPr>
        <p:txBody>
          <a:bodyPr anchor="t" anchorCtr="0"/>
          <a:lstStyle>
            <a:lvl1pPr marL="0" marR="0" indent="0" algn="r">
              <a:buFontTx/>
              <a:buNone/>
              <a:defRPr sz="2400" i="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30"/>
          </p:nvPr>
        </p:nvSpPr>
        <p:spPr>
          <a:xfrm>
            <a:off x="228600" y="1524000"/>
            <a:ext cx="8229600" cy="274320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anchor="t">
            <a:normAutofit/>
          </a:bodyPr>
          <a:lstStyle>
            <a:lvl1pPr marL="342900" marR="0" indent="-342900" algn="ctr" rtl="0" latinLnBrk="0">
              <a:spcBef>
                <a:spcPct val="20000"/>
              </a:spcBef>
              <a:buFontTx/>
              <a:buNone/>
              <a:defRPr sz="2000" i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0" marR="0" indent="0" algn="ctr" rtl="0" latinLnBrk="0">
              <a:buFontTx/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1" hasCustomPrompt="1"/>
          </p:nvPr>
        </p:nvSpPr>
        <p:spPr>
          <a:xfrm>
            <a:off x="228600" y="4343400"/>
            <a:ext cx="8229600" cy="1676400"/>
          </a:xfrm>
        </p:spPr>
        <p:txBody>
          <a:bodyPr tIns="91440" rIns="9144" bIns="91440" anchor="t"/>
          <a:lstStyle>
            <a:lvl1pPr marL="0" marR="0" indent="0" algn="r">
              <a:buFontTx/>
              <a:buNone/>
              <a:defRPr sz="20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dt" sz="half" idx="32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68B50E-0B48-4566-8609-C51CF752A7DF}" type="datetimeFigureOut">
              <a:rPr lang="en-US" smtClean="0"/>
              <a:pPr/>
              <a:t>7/18/15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68B50E-0B48-4566-8609-C51CF752A7DF}" type="datetimeFigureOut">
              <a:rPr lang="en-US" smtClean="0"/>
              <a:pPr/>
              <a:t>7/18/15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rai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0"/>
          </p:nvPr>
        </p:nvSpPr>
        <p:spPr>
          <a:xfrm>
            <a:off x="304800" y="228600"/>
            <a:ext cx="4754880" cy="63246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/>
          <a:lstStyle>
            <a:lvl1pPr marL="0" indent="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5400" y="228600"/>
            <a:ext cx="3200400" cy="3810000"/>
          </a:xfrm>
        </p:spPr>
        <p:txBody>
          <a:bodyPr tIns="91440" bIns="91440" anchor="t"/>
          <a:lstStyle>
            <a:lvl1pPr marL="0" marR="0" indent="0" algn="l">
              <a:buFontTx/>
              <a:buNone/>
              <a:defRPr sz="20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ndscape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 anchor="t"/>
          <a:lstStyle>
            <a:extLst/>
          </a:lstStyle>
          <a:p>
            <a:pPr marL="0" marR="0" indent="0" algn="ctr">
              <a:buFontTx/>
              <a:buNone/>
            </a:pPr>
            <a:r>
              <a:rPr lang="en-US" i="0" dirty="0" smtClean="0"/>
              <a:t>Click icon to add full page picture</a:t>
            </a:r>
            <a:endParaRPr lang="en-US" i="0" baseline="0" dirty="0" smtClean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lbum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 rot="16200000">
            <a:off x="5315559" y="3268980"/>
            <a:ext cx="6858000" cy="320040"/>
          </a:xfrm>
          <a:prstGeom prst="rect">
            <a:avLst/>
          </a:prstGeom>
          <a:solidFill>
            <a:schemeClr val="accent5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23" name="Rectangle 22"/>
          <p:cNvSpPr/>
          <p:nvPr userDrawn="1"/>
        </p:nvSpPr>
        <p:spPr>
          <a:xfrm rot="16200000">
            <a:off x="5628132" y="3341399"/>
            <a:ext cx="6858000" cy="173736"/>
          </a:xfrm>
          <a:prstGeom prst="rect">
            <a:avLst/>
          </a:prstGeom>
          <a:solidFill>
            <a:schemeClr val="accent3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24" name="Rectangle 23"/>
          <p:cNvSpPr/>
          <p:nvPr userDrawn="1"/>
        </p:nvSpPr>
        <p:spPr>
          <a:xfrm>
            <a:off x="8895749" y="-733"/>
            <a:ext cx="76200" cy="6858000"/>
          </a:xfrm>
          <a:prstGeom prst="rect">
            <a:avLst/>
          </a:prstGeom>
          <a:solidFill>
            <a:schemeClr val="accent6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35429" y="2146300"/>
            <a:ext cx="2362200" cy="2197100"/>
          </a:xfrm>
          <a:solidFill>
            <a:schemeClr val="bg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/>
          <a:lstStyle>
            <a:lvl1pPr marL="0" indent="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 rot="10800000" flipV="1">
            <a:off x="435429" y="6172200"/>
            <a:ext cx="7086600" cy="685800"/>
          </a:xfrm>
          <a:prstGeom prst="rect">
            <a:avLst/>
          </a:prstGeom>
          <a:solidFill>
            <a:schemeClr val="accent5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435429" y="0"/>
            <a:ext cx="7086600" cy="1981200"/>
          </a:xfrm>
          <a:prstGeom prst="rect">
            <a:avLst/>
          </a:prstGeom>
          <a:solidFill>
            <a:schemeClr val="accent5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35429" y="5791200"/>
            <a:ext cx="7086600" cy="381000"/>
          </a:xfrm>
          <a:solidFill>
            <a:schemeClr val="accent3"/>
          </a:solidFill>
        </p:spPr>
        <p:txBody>
          <a:bodyPr vert="horz" anchor="ctr"/>
          <a:lstStyle>
            <a:lvl1pPr marL="0" indent="0" algn="l">
              <a:buFontTx/>
              <a:buNone/>
              <a:defRPr sz="1200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435429" y="4495800"/>
            <a:ext cx="7086600" cy="1295400"/>
          </a:xfrm>
          <a:solidFill>
            <a:schemeClr val="accent6"/>
          </a:solidFill>
        </p:spPr>
        <p:txBody>
          <a:bodyPr vert="horz" anchor="ctr"/>
          <a:lstStyle>
            <a:lvl1pPr marL="0" indent="0" algn="l">
              <a:buFontTx/>
              <a:buNone/>
              <a:defRPr sz="3200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lang="en-US" dirty="0" smtClean="0"/>
              <a:t>Click to add section title</a:t>
            </a:r>
            <a:endParaRPr lang="en-US" dirty="0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2950029" y="2133600"/>
            <a:ext cx="2209800" cy="2209800"/>
          </a:xfrm>
          <a:solidFill>
            <a:schemeClr val="bg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marL="0" indent="0" algn="ctr" rtl="0" latinLnBrk="0">
              <a:spcBef>
                <a:spcPct val="20000"/>
              </a:spcBef>
              <a:buFontTx/>
              <a:buNone/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9"/>
          </p:nvPr>
        </p:nvSpPr>
        <p:spPr>
          <a:xfrm>
            <a:off x="5312229" y="2133600"/>
            <a:ext cx="2209800" cy="2209800"/>
          </a:xfrm>
          <a:solidFill>
            <a:schemeClr val="bg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marL="0" indent="0" algn="ctr" rtl="0" latinLnBrk="0">
              <a:spcBef>
                <a:spcPct val="20000"/>
              </a:spcBef>
              <a:buFontTx/>
              <a:buNone/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" name="Rectangle 17"/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20" name="Rectangle 1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21" name="Rectangle 20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 noChangeAspect="1"/>
          </p:cNvSpPr>
          <p:nvPr>
            <p:ph type="pic" sz="quarter" idx="10"/>
          </p:nvPr>
        </p:nvSpPr>
        <p:spPr>
          <a:xfrm>
            <a:off x="4341047" y="533400"/>
            <a:ext cx="3431353" cy="4575141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t"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1" name="Picture Placeholder 30"/>
          <p:cNvSpPr>
            <a:spLocks noGrp="1" noChangeAspect="1"/>
          </p:cNvSpPr>
          <p:nvPr>
            <p:ph type="pic" sz="quarter" idx="11"/>
          </p:nvPr>
        </p:nvSpPr>
        <p:spPr>
          <a:xfrm>
            <a:off x="685800" y="533400"/>
            <a:ext cx="3429000" cy="45720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t"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85800" y="5257800"/>
            <a:ext cx="3429000" cy="1219200"/>
          </a:xfrm>
        </p:spPr>
        <p:txBody>
          <a:bodyPr anchor="t"/>
          <a:lstStyle>
            <a:lvl1pPr marL="0" marR="0" indent="0" algn="r">
              <a:buFontTx/>
              <a:buNone/>
              <a:defRPr sz="18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4343400" y="5257800"/>
            <a:ext cx="3429000" cy="1219200"/>
          </a:xfrm>
        </p:spPr>
        <p:txBody>
          <a:bodyPr anchor="t"/>
          <a:lstStyle>
            <a:lvl1pPr marL="0" marR="0" indent="0" algn="r">
              <a:buFontTx/>
              <a:buNone/>
              <a:defRPr sz="18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Landscape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/>
          <p:cNvSpPr>
            <a:spLocks noGrp="1" noChangeAspect="1"/>
          </p:cNvSpPr>
          <p:nvPr>
            <p:ph type="pic" sz="quarter" idx="13"/>
          </p:nvPr>
        </p:nvSpPr>
        <p:spPr>
          <a:xfrm>
            <a:off x="4343400" y="1085850"/>
            <a:ext cx="4038600" cy="302895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152400" y="1085850"/>
            <a:ext cx="4038600" cy="3028950"/>
          </a:xfrm>
          <a:prstGeom prst="rect">
            <a:avLst/>
          </a:prstGeo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6" hasCustomPrompt="1"/>
          </p:nvPr>
        </p:nvSpPr>
        <p:spPr>
          <a:xfrm>
            <a:off x="152400" y="4267200"/>
            <a:ext cx="4038600" cy="1066800"/>
          </a:xfrm>
        </p:spPr>
        <p:txBody>
          <a:bodyPr anchor="t"/>
          <a:lstStyle>
            <a:lvl1pPr marL="0" marR="0" indent="0" algn="r">
              <a:buFontTx/>
              <a:buNone/>
              <a:defRPr sz="18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7" hasCustomPrompt="1"/>
          </p:nvPr>
        </p:nvSpPr>
        <p:spPr>
          <a:xfrm>
            <a:off x="4343400" y="4267200"/>
            <a:ext cx="4038600" cy="1066800"/>
          </a:xfrm>
        </p:spPr>
        <p:txBody>
          <a:bodyPr anchor="t"/>
          <a:lstStyle>
            <a:lvl1pPr marL="0" marR="0" indent="0" algn="r">
              <a:buFontTx/>
              <a:buNone/>
              <a:defRPr sz="18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Up Mixed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 noChangeAspect="1"/>
          </p:cNvSpPr>
          <p:nvPr>
            <p:ph type="pic" sz="quarter" idx="11"/>
          </p:nvPr>
        </p:nvSpPr>
        <p:spPr>
          <a:xfrm>
            <a:off x="4724401" y="225552"/>
            <a:ext cx="3694176" cy="2770632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Picture Placeholder 20"/>
          <p:cNvSpPr>
            <a:spLocks noGrp="1" noChangeAspect="1"/>
          </p:cNvSpPr>
          <p:nvPr>
            <p:ph type="pic" sz="quarter" idx="12"/>
          </p:nvPr>
        </p:nvSpPr>
        <p:spPr>
          <a:xfrm>
            <a:off x="152400" y="222504"/>
            <a:ext cx="4368557" cy="5824743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724400" y="3124200"/>
            <a:ext cx="3694177" cy="2983987"/>
          </a:xfrm>
        </p:spPr>
        <p:txBody>
          <a:bodyPr anchor="t" anchorCtr="0"/>
          <a:lstStyle>
            <a:lvl1pPr marL="0" marR="0" indent="0" algn="l">
              <a:buFontTx/>
              <a:buNone/>
              <a:defRPr sz="2000" i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6" name="Rectangle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Up Portrait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 noChangeAspect="1"/>
          </p:cNvSpPr>
          <p:nvPr>
            <p:ph type="pic" sz="quarter" idx="10"/>
          </p:nvPr>
        </p:nvSpPr>
        <p:spPr>
          <a:xfrm>
            <a:off x="228600" y="533400"/>
            <a:ext cx="2590800" cy="3454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" name="Picture Placeholder 28"/>
          <p:cNvSpPr>
            <a:spLocks noGrp="1" noChangeAspect="1"/>
          </p:cNvSpPr>
          <p:nvPr>
            <p:ph type="pic" sz="quarter" idx="11"/>
          </p:nvPr>
        </p:nvSpPr>
        <p:spPr>
          <a:xfrm>
            <a:off x="3048000" y="533400"/>
            <a:ext cx="2590800" cy="3454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Picture Placeholder 9"/>
          <p:cNvSpPr>
            <a:spLocks noGrp="1" noChangeAspect="1"/>
          </p:cNvSpPr>
          <p:nvPr>
            <p:ph type="pic" sz="quarter" idx="12"/>
          </p:nvPr>
        </p:nvSpPr>
        <p:spPr>
          <a:xfrm>
            <a:off x="5867400" y="533400"/>
            <a:ext cx="2590800" cy="3454400"/>
          </a:xfrm>
          <a:solidFill>
            <a:schemeClr val="bg1"/>
          </a:solidFill>
          <a:ln w="3492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/>
          <a:lstStyle>
            <a:lvl1pPr marL="342900" indent="-342900" algn="ctr" rtl="0" latinLnBrk="0">
              <a:spcBef>
                <a:spcPct val="20000"/>
              </a:spcBef>
              <a:defRPr lang="en-US" sz="20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marL="342900" indent="-342900" algn="ctr" rtl="0" latinLnBrk="0">
              <a:spcBef>
                <a:spcPct val="20000"/>
              </a:spcBef>
              <a:buFontTx/>
              <a:buNone/>
            </a:pPr>
            <a:r>
              <a:rPr lang="en-US" sz="2000" smtClean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Drag picture to placeholder or click icon to add</a:t>
            </a:r>
            <a:endParaRPr lang="en-US" sz="20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 hasCustomPrompt="1"/>
          </p:nvPr>
        </p:nvSpPr>
        <p:spPr>
          <a:xfrm>
            <a:off x="228600" y="4343400"/>
            <a:ext cx="2590800" cy="1676400"/>
          </a:xfrm>
        </p:spPr>
        <p:txBody>
          <a:bodyPr anchor="t" anchorCtr="0">
            <a:noAutofit/>
          </a:bodyPr>
          <a:lstStyle>
            <a:lvl1pPr marL="0" marR="0" indent="0" algn="l">
              <a:buFontTx/>
              <a:buNone/>
              <a:defRPr sz="20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048000" y="4343400"/>
            <a:ext cx="2590800" cy="1676400"/>
          </a:xfrm>
        </p:spPr>
        <p:txBody>
          <a:bodyPr anchor="t" anchorCtr="0">
            <a:noAutofit/>
          </a:bodyPr>
          <a:lstStyle>
            <a:lvl1pPr marL="0" marR="0" indent="0" algn="l">
              <a:buFontTx/>
              <a:buNone/>
              <a:defRPr sz="20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5867400" y="4343400"/>
            <a:ext cx="2590800" cy="1676400"/>
          </a:xfrm>
        </p:spPr>
        <p:txBody>
          <a:bodyPr anchor="t" anchorCtr="0">
            <a:noAutofit/>
          </a:bodyPr>
          <a:lstStyle>
            <a:lvl1pPr marL="0" marR="0" indent="0" algn="l">
              <a:buFontTx/>
              <a:buNone/>
              <a:defRPr sz="2000" baseline="0"/>
            </a:lvl1pPr>
            <a:extLst/>
          </a:lstStyle>
          <a:p>
            <a:pPr lvl="0"/>
            <a:r>
              <a:rPr lang="en-US" dirty="0" smtClean="0"/>
              <a:t>Click to add caption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8889273" y="0"/>
            <a:ext cx="76200" cy="6858000"/>
          </a:xfrm>
          <a:prstGeom prst="rect">
            <a:avLst/>
          </a:prstGeom>
          <a:solidFill>
            <a:schemeClr val="accent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9" name="Rectangle 8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extLst/>
          </a:lstStyle>
          <a:p>
            <a:fld id="{8A4431D5-1B33-458B-8AFD-CECCB0FA18CB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rot="16200000">
            <a:off x="5315559" y="3268980"/>
            <a:ext cx="6858000" cy="320040"/>
          </a:xfrm>
          <a:prstGeom prst="rect">
            <a:avLst/>
          </a:prstGeom>
          <a:solidFill>
            <a:schemeClr val="accent6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 rot="16200000">
            <a:off x="5628132" y="3341399"/>
            <a:ext cx="6858000" cy="173736"/>
          </a:xfrm>
          <a:prstGeom prst="rect">
            <a:avLst/>
          </a:prstGeom>
          <a:solidFill>
            <a:schemeClr val="accent3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  <a:prstGeom prst="rect">
            <a:avLst/>
          </a:prstGeom>
        </p:spPr>
        <p:txBody>
          <a:bodyPr vert="horz" rtlCol="0" anchor="ctr">
            <a:normAutofit/>
          </a:bodyPr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7848600" cy="4525963"/>
          </a:xfrm>
          <a:prstGeom prst="rect">
            <a:avLst/>
          </a:prstGeom>
        </p:spPr>
        <p:txBody>
          <a:bodyPr vert="horz" rtlCol="0">
            <a:normAutofit/>
          </a:bodyPr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696200" y="1012825"/>
            <a:ext cx="2133600" cy="365125"/>
          </a:xfrm>
          <a:prstGeom prst="rect">
            <a:avLst/>
          </a:prstGeom>
        </p:spPr>
        <p:txBody>
          <a:bodyPr vert="horz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  <a:extLst/>
          </a:lstStyle>
          <a:p>
            <a:pPr algn="r"/>
            <a:fld id="{9668B50E-0B48-4566-8609-C51CF752A7DF}" type="datetimeFigureOut">
              <a:rPr lang="en-US" smtClean="0">
                <a:solidFill>
                  <a:schemeClr val="bg1"/>
                </a:solidFill>
              </a:rPr>
              <a:pPr algn="r"/>
              <a:t>7/18/15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62800" y="3832226"/>
            <a:ext cx="3200400" cy="365125"/>
          </a:xfrm>
          <a:prstGeom prst="rect">
            <a:avLst/>
          </a:prstGeom>
        </p:spPr>
        <p:txBody>
          <a:bodyPr vert="horz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  <a:extLst/>
          </a:lstStyle>
          <a:p>
            <a:pPr algn="l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5400000">
            <a:off x="8278813" y="5962650"/>
            <a:ext cx="968375" cy="365125"/>
          </a:xfrm>
          <a:prstGeom prst="rect">
            <a:avLst/>
          </a:prstGeom>
        </p:spPr>
        <p:txBody>
          <a:bodyPr vert="horz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  <a:extLst/>
          </a:lstStyle>
          <a:p>
            <a:fld id="{8A4431D5-1B33-458B-8AFD-CECCB0FA18CB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895749" y="-733"/>
            <a:ext cx="76200" cy="6858000"/>
          </a:xfrm>
          <a:prstGeom prst="rect">
            <a:avLst/>
          </a:prstGeom>
          <a:solidFill>
            <a:schemeClr val="accent1"/>
          </a:solidFill>
          <a:ln w="3492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eaLnBrk="1" latinLnBrk="0" hangingPunct="1"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extLst/>
    </p:titleStyle>
    <p:bodyStyle>
      <a:lvl1pPr marL="342900" indent="-342900" algn="l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20" Type="http://schemas.microsoft.com/office/2007/relationships/hdphoto" Target="../media/hdphoto11.wdp"/><Relationship Id="rId21" Type="http://schemas.microsoft.com/office/2007/relationships/hdphoto" Target="../media/hdphoto12.wdp"/><Relationship Id="rId22" Type="http://schemas.microsoft.com/office/2007/relationships/hdphoto" Target="../media/hdphoto13.wdp"/><Relationship Id="rId23" Type="http://schemas.microsoft.com/office/2007/relationships/hdphoto" Target="../media/hdphoto14.wdp"/><Relationship Id="rId24" Type="http://schemas.microsoft.com/office/2007/relationships/hdphoto" Target="../media/hdphoto15.wdp"/><Relationship Id="rId25" Type="http://schemas.microsoft.com/office/2007/relationships/hdphoto" Target="../media/hdphoto16.wdp"/><Relationship Id="rId26" Type="http://schemas.microsoft.com/office/2007/relationships/hdphoto" Target="../media/hdphoto17.wdp"/><Relationship Id="rId27" Type="http://schemas.microsoft.com/office/2007/relationships/hdphoto" Target="../media/hdphoto18.wdp"/><Relationship Id="rId28" Type="http://schemas.microsoft.com/office/2007/relationships/hdphoto" Target="../media/hdphoto19.wdp"/><Relationship Id="rId29" Type="http://schemas.microsoft.com/office/2007/relationships/hdphoto" Target="../media/hdphoto20.wdp"/><Relationship Id="rId30" Type="http://schemas.microsoft.com/office/2007/relationships/hdphoto" Target="../media/hdphoto21.wdp"/><Relationship Id="rId31" Type="http://schemas.microsoft.com/office/2007/relationships/hdphoto" Target="../media/hdphoto22.wdp"/><Relationship Id="rId10" Type="http://schemas.microsoft.com/office/2007/relationships/hdphoto" Target="../media/hdphoto4.wdp"/><Relationship Id="rId11" Type="http://schemas.openxmlformats.org/officeDocument/2006/relationships/image" Target="../media/image5.png"/><Relationship Id="rId12" Type="http://schemas.microsoft.com/office/2007/relationships/hdphoto" Target="../media/hdphoto5.wdp"/><Relationship Id="rId13" Type="http://schemas.openxmlformats.org/officeDocument/2006/relationships/image" Target="../media/image6.png"/><Relationship Id="rId14" Type="http://schemas.microsoft.com/office/2007/relationships/hdphoto" Target="../media/hdphoto6.wdp"/><Relationship Id="rId15" Type="http://schemas.openxmlformats.org/officeDocument/2006/relationships/image" Target="../media/image7.png"/><Relationship Id="rId16" Type="http://schemas.microsoft.com/office/2007/relationships/hdphoto" Target="../media/hdphoto7.wdp"/><Relationship Id="rId17" Type="http://schemas.microsoft.com/office/2007/relationships/hdphoto" Target="../media/hdphoto8.wdp"/><Relationship Id="rId18" Type="http://schemas.microsoft.com/office/2007/relationships/hdphoto" Target="../media/hdphoto9.wdp"/><Relationship Id="rId19" Type="http://schemas.microsoft.com/office/2007/relationships/hdphoto" Target="../media/hdphoto10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png"/><Relationship Id="rId6" Type="http://schemas.microsoft.com/office/2007/relationships/hdphoto" Target="../media/hdphoto2.wdp"/><Relationship Id="rId7" Type="http://schemas.openxmlformats.org/officeDocument/2006/relationships/image" Target="../media/image3.png"/><Relationship Id="rId8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3.wdp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33400" y="457200"/>
            <a:ext cx="69342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The Problem: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 Accurately Estimating </a:t>
            </a:r>
            <a:r>
              <a:rPr lang="en-US" sz="2800" b="1" dirty="0">
                <a:solidFill>
                  <a:schemeClr val="bg1"/>
                </a:solidFill>
              </a:rPr>
              <a:t>species abundance in complex genomic </a:t>
            </a:r>
            <a:r>
              <a:rPr lang="en-US" sz="2800" b="1" dirty="0" smtClean="0">
                <a:solidFill>
                  <a:schemeClr val="bg1"/>
                </a:solidFill>
              </a:rPr>
              <a:t>samples (e.g., </a:t>
            </a:r>
            <a:r>
              <a:rPr lang="en-US" sz="2800" b="1" dirty="0" err="1" smtClean="0">
                <a:solidFill>
                  <a:schemeClr val="bg1"/>
                </a:solidFill>
              </a:rPr>
              <a:t>microbiome</a:t>
            </a:r>
            <a:r>
              <a:rPr lang="en-US" sz="2800" b="1" dirty="0" smtClean="0">
                <a:solidFill>
                  <a:schemeClr val="bg1"/>
                </a:solidFill>
              </a:rPr>
              <a:t>)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228600" y="2667000"/>
            <a:ext cx="3657600" cy="3429000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/>
              <a:t>Topic modeling for words </a:t>
            </a:r>
          </a:p>
          <a:p>
            <a:pPr algn="ctr"/>
            <a:r>
              <a:rPr lang="en-US" sz="1400" dirty="0" smtClean="0"/>
              <a:t>'</a:t>
            </a:r>
            <a:r>
              <a:rPr lang="en-US" sz="1400" dirty="0"/>
              <a:t>The number of</a:t>
            </a:r>
            <a:r>
              <a:rPr lang="en-US" sz="1400" b="1" dirty="0"/>
              <a:t> </a:t>
            </a:r>
            <a:r>
              <a:rPr lang="en-US" sz="1400" b="1" u="sng" dirty="0"/>
              <a:t>topics</a:t>
            </a:r>
            <a:r>
              <a:rPr lang="en-US" sz="1400" b="1" dirty="0"/>
              <a:t> </a:t>
            </a:r>
            <a:r>
              <a:rPr lang="en-US" sz="1400" dirty="0"/>
              <a:t>=', K</a:t>
            </a:r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'The number of words in the vocab=', V</a:t>
            </a:r>
          </a:p>
          <a:p>
            <a:pPr algn="ctr"/>
            <a:r>
              <a:rPr lang="en-US" sz="1400" dirty="0" smtClean="0"/>
              <a:t>'The </a:t>
            </a:r>
            <a:r>
              <a:rPr lang="en-US" sz="1400" dirty="0"/>
              <a:t>total number of documents=', M</a:t>
            </a:r>
          </a:p>
          <a:p>
            <a:pPr algn="ctr"/>
            <a:r>
              <a:rPr lang="en-US" sz="1400" dirty="0" smtClean="0"/>
              <a:t>'The </a:t>
            </a:r>
            <a:r>
              <a:rPr lang="en-US" sz="1400" dirty="0"/>
              <a:t>number of words in document =', </a:t>
            </a:r>
            <a:r>
              <a:rPr lang="en-US" sz="1400" dirty="0" err="1" smtClean="0"/>
              <a:t>Wd</a:t>
            </a:r>
            <a:endParaRPr lang="en-US" sz="1400" dirty="0" smtClean="0"/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'The number of words in all documents =', N</a:t>
            </a:r>
          </a:p>
          <a:p>
            <a:pPr algn="ctr"/>
            <a:endParaRPr lang="en-US" sz="1400" dirty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3962400" y="2667000"/>
            <a:ext cx="4419600" cy="3429000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Topic modeling for </a:t>
            </a:r>
            <a:r>
              <a:rPr lang="en-US" sz="2000" dirty="0" smtClean="0"/>
              <a:t>reads </a:t>
            </a:r>
            <a:endParaRPr lang="en-US" sz="2000" dirty="0"/>
          </a:p>
          <a:p>
            <a:pPr algn="ctr"/>
            <a:r>
              <a:rPr lang="en-US" sz="1400" dirty="0"/>
              <a:t>'The number of </a:t>
            </a:r>
            <a:r>
              <a:rPr lang="en-US" sz="1400" b="1" u="sng" dirty="0" smtClean="0"/>
              <a:t>species</a:t>
            </a:r>
            <a:r>
              <a:rPr lang="en-US" sz="1400" dirty="0" smtClean="0"/>
              <a:t>=</a:t>
            </a:r>
            <a:r>
              <a:rPr lang="en-US" sz="1400" dirty="0"/>
              <a:t>', K</a:t>
            </a:r>
          </a:p>
          <a:p>
            <a:pPr algn="ctr"/>
            <a:r>
              <a:rPr lang="en-US" sz="1400" dirty="0"/>
              <a:t> 'The number of </a:t>
            </a:r>
            <a:r>
              <a:rPr lang="en-US" sz="1400" dirty="0" smtClean="0"/>
              <a:t>species given the total </a:t>
            </a:r>
            <a:r>
              <a:rPr lang="en-US" sz="1400" b="1" dirty="0" smtClean="0"/>
              <a:t>‘tax Id’</a:t>
            </a:r>
            <a:r>
              <a:rPr lang="en-US" sz="1400" dirty="0" smtClean="0"/>
              <a:t>=</a:t>
            </a:r>
            <a:r>
              <a:rPr lang="en-US" sz="1400" dirty="0"/>
              <a:t>', V</a:t>
            </a:r>
          </a:p>
          <a:p>
            <a:pPr algn="ctr"/>
            <a:r>
              <a:rPr lang="en-US" sz="1400" dirty="0"/>
              <a:t>'The total number of </a:t>
            </a:r>
            <a:r>
              <a:rPr lang="en-US" sz="1400" b="1" u="sng" dirty="0" smtClean="0"/>
              <a:t>partitions of reads</a:t>
            </a:r>
            <a:r>
              <a:rPr lang="en-US" sz="1400" dirty="0" smtClean="0"/>
              <a:t>=</a:t>
            </a:r>
            <a:r>
              <a:rPr lang="en-US" sz="1400" dirty="0"/>
              <a:t>', M</a:t>
            </a:r>
          </a:p>
          <a:p>
            <a:pPr algn="ctr"/>
            <a:r>
              <a:rPr lang="en-US" sz="1400" dirty="0"/>
              <a:t>'The number </a:t>
            </a:r>
            <a:r>
              <a:rPr lang="en-US" sz="1400" dirty="0" smtClean="0"/>
              <a:t>of ‘tax id’ in </a:t>
            </a:r>
            <a:r>
              <a:rPr lang="en-US" sz="1400" b="1" u="sng" dirty="0"/>
              <a:t>partitions of reads</a:t>
            </a:r>
            <a:r>
              <a:rPr lang="en-US" sz="1400" dirty="0" smtClean="0"/>
              <a:t> </a:t>
            </a:r>
            <a:r>
              <a:rPr lang="en-US" sz="1400" dirty="0"/>
              <a:t>=', </a:t>
            </a:r>
            <a:r>
              <a:rPr lang="en-US" sz="1400" dirty="0" err="1"/>
              <a:t>Wd</a:t>
            </a:r>
            <a:endParaRPr lang="en-US" sz="1400" dirty="0"/>
          </a:p>
          <a:p>
            <a:pPr algn="ctr"/>
            <a:r>
              <a:rPr lang="en-US" sz="1400" dirty="0"/>
              <a:t> 'The number of </a:t>
            </a:r>
            <a:r>
              <a:rPr lang="en-US" sz="1400" b="1" u="sng" dirty="0" smtClean="0"/>
              <a:t>‘tax id’</a:t>
            </a:r>
            <a:r>
              <a:rPr lang="en-US" sz="1400" dirty="0" smtClean="0"/>
              <a:t>  </a:t>
            </a:r>
            <a:r>
              <a:rPr lang="en-US" sz="1400" dirty="0"/>
              <a:t>in all in </a:t>
            </a:r>
            <a:r>
              <a:rPr lang="en-US" sz="1400" b="1" u="sng" dirty="0"/>
              <a:t>partitions of reads</a:t>
            </a:r>
            <a:r>
              <a:rPr lang="en-US" sz="1400" dirty="0"/>
              <a:t> </a:t>
            </a:r>
            <a:r>
              <a:rPr lang="en-US" sz="1400" dirty="0" smtClean="0"/>
              <a:t> </a:t>
            </a:r>
            <a:r>
              <a:rPr lang="en-US" sz="1400" dirty="0"/>
              <a:t>=', N</a:t>
            </a:r>
          </a:p>
          <a:p>
            <a:endParaRPr lang="en-US" sz="1400" dirty="0" smtClean="0"/>
          </a:p>
        </p:txBody>
      </p:sp>
      <p:sp>
        <p:nvSpPr>
          <p:cNvPr id="16" name="Rectangle 15"/>
          <p:cNvSpPr/>
          <p:nvPr/>
        </p:nvSpPr>
        <p:spPr>
          <a:xfrm>
            <a:off x="457200" y="2057400"/>
            <a:ext cx="7086600" cy="533400"/>
          </a:xfrm>
          <a:prstGeom prst="rect">
            <a:avLst/>
          </a:prstGeom>
          <a:solidFill>
            <a:srgbClr val="EE9545"/>
          </a:solidFill>
          <a:ln>
            <a:solidFill>
              <a:srgbClr val="9BBC5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Use </a:t>
            </a:r>
            <a:r>
              <a:rPr lang="en-US" sz="1400" dirty="0" err="1" smtClean="0"/>
              <a:t>pymc</a:t>
            </a:r>
            <a:r>
              <a:rPr lang="en-US" sz="1400" dirty="0" smtClean="0"/>
              <a:t> to integrate over </a:t>
            </a:r>
            <a:r>
              <a:rPr lang="en-US" sz="1400" dirty="0"/>
              <a:t>a large number of read-level classification results to make analytical inferences that cannot be made from each independent sequence in isolation</a:t>
            </a:r>
            <a:endParaRPr lang="en-US" sz="1400" dirty="0">
              <a:solidFill>
                <a:srgbClr val="FFFFFF"/>
              </a:solidFill>
              <a:latin typeface="Abadi MT Condensed Extra Bold"/>
              <a:cs typeface="Abadi MT Condensed Extra Bold"/>
            </a:endParaRPr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/>
          <p:cNvSpPr/>
          <p:nvPr/>
        </p:nvSpPr>
        <p:spPr>
          <a:xfrm>
            <a:off x="6934200" y="2057400"/>
            <a:ext cx="152400" cy="990600"/>
          </a:xfrm>
          <a:prstGeom prst="rect">
            <a:avLst/>
          </a:prstGeom>
          <a:solidFill>
            <a:srgbClr val="D87158"/>
          </a:solidFill>
          <a:ln>
            <a:solidFill>
              <a:srgbClr val="D871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1195" r="100000">
                        <a14:foregroundMark x1="54437" y1="51752" x2="54437" y2="51752"/>
                        <a14:foregroundMark x1="49488" y1="49865" x2="49488" y2="49865"/>
                        <a14:foregroundMark x1="48805" y1="41779" x2="48805" y2="41779"/>
                        <a14:foregroundMark x1="55119" y1="44744" x2="55119" y2="44744"/>
                        <a14:foregroundMark x1="51365" y1="41240" x2="51365" y2="41240"/>
                        <a14:foregroundMark x1="51877" y1="52830" x2="51877" y2="52830"/>
                        <a14:foregroundMark x1="64505" y1="48787" x2="64505" y2="48787"/>
                        <a14:foregroundMark x1="61433" y1="54717" x2="61433" y2="54717"/>
                        <a14:foregroundMark x1="58874" y1="52291" x2="58874" y2="52291"/>
                        <a14:foregroundMark x1="53242" y1="45553" x2="53242" y2="45553"/>
                        <a14:backgroundMark x1="59556" y1="47439" x2="59556" y2="474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57400" y="5105400"/>
            <a:ext cx="267058" cy="1690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1600" y="4191000"/>
            <a:ext cx="495957" cy="4508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1429" b="85455" l="2167" r="33167"/>
                    </a14:imgEffect>
                  </a14:imgLayer>
                </a14:imgProps>
              </a:ext>
            </a:extLst>
          </a:blip>
          <a:srcRect l="1750" t="9676" r="66583" b="13377"/>
          <a:stretch/>
        </p:blipFill>
        <p:spPr>
          <a:xfrm>
            <a:off x="685800" y="4953000"/>
            <a:ext cx="650622" cy="10144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4286" b="73247" l="29500" r="66500"/>
                    </a14:imgEffect>
                  </a14:imgLayer>
                </a14:imgProps>
              </a:ext>
            </a:extLst>
          </a:blip>
          <a:srcRect l="30375" t="13376" r="34417" b="26234"/>
          <a:stretch/>
        </p:blipFill>
        <p:spPr>
          <a:xfrm>
            <a:off x="1371600" y="5181600"/>
            <a:ext cx="692355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9870" b="89870" l="61000" r="96167">
                        <a14:foregroundMark x1="78833" y1="35065" x2="78833" y2="35065"/>
                      </a14:backgroundRemoval>
                    </a14:imgEffect>
                  </a14:imgLayer>
                </a14:imgProps>
              </a:ext>
            </a:extLst>
          </a:blip>
          <a:srcRect l="62750"/>
          <a:stretch/>
        </p:blipFill>
        <p:spPr>
          <a:xfrm>
            <a:off x="1828800" y="4419600"/>
            <a:ext cx="458043" cy="78902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0" b="97538" l="0" r="9773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" y="4648200"/>
            <a:ext cx="450870" cy="457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3617" b="94043" l="4000" r="98000">
                        <a14:foregroundMark x1="50444" y1="37660" x2="50444" y2="37660"/>
                        <a14:foregroundMark x1="39556" y1="36596" x2="39556" y2="365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81200" y="5867400"/>
            <a:ext cx="563587" cy="5886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3617" b="94043" l="4000" r="98000">
                        <a14:foregroundMark x1="50444" y1="37660" x2="50444" y2="37660"/>
                        <a14:foregroundMark x1="39556" y1="36596" x2="39556" y2="365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4419600"/>
            <a:ext cx="563587" cy="5886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3617" b="94043" l="4000" r="98000">
                        <a14:foregroundMark x1="50444" y1="37660" x2="50444" y2="37660"/>
                        <a14:foregroundMark x1="39556" y1="36596" x2="39556" y2="365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57400" y="5257800"/>
            <a:ext cx="563587" cy="58863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0" b="97538" l="0" r="9773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0200" y="6096000"/>
            <a:ext cx="450870" cy="4572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0" b="97538" l="0" r="9773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1600" y="4800600"/>
            <a:ext cx="450870" cy="4572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" y="6096000"/>
            <a:ext cx="495957" cy="45087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" y="5181600"/>
            <a:ext cx="495957" cy="45087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0" b="100000" l="1195" r="100000">
                        <a14:foregroundMark x1="54437" y1="51752" x2="54437" y2="51752"/>
                        <a14:foregroundMark x1="49488" y1="49865" x2="49488" y2="49865"/>
                        <a14:foregroundMark x1="48805" y1="41779" x2="48805" y2="41779"/>
                        <a14:foregroundMark x1="55119" y1="44744" x2="55119" y2="44744"/>
                        <a14:foregroundMark x1="51365" y1="41240" x2="51365" y2="41240"/>
                        <a14:foregroundMark x1="51877" y1="52830" x2="51877" y2="52830"/>
                        <a14:foregroundMark x1="64505" y1="48787" x2="64505" y2="48787"/>
                        <a14:foregroundMark x1="61433" y1="54717" x2="61433" y2="54717"/>
                        <a14:foregroundMark x1="58874" y1="52291" x2="58874" y2="52291"/>
                        <a14:foregroundMark x1="53242" y1="45553" x2="53242" y2="45553"/>
                        <a14:backgroundMark x1="59556" y1="47439" x2="59556" y2="474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600" y="4572000"/>
            <a:ext cx="178038" cy="11271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0" b="100000" l="1195" r="100000">
                        <a14:foregroundMark x1="54437" y1="51752" x2="54437" y2="51752"/>
                        <a14:foregroundMark x1="49488" y1="49865" x2="49488" y2="49865"/>
                        <a14:foregroundMark x1="48805" y1="41779" x2="48805" y2="41779"/>
                        <a14:foregroundMark x1="55119" y1="44744" x2="55119" y2="44744"/>
                        <a14:foregroundMark x1="51365" y1="41240" x2="51365" y2="41240"/>
                        <a14:foregroundMark x1="51877" y1="52830" x2="51877" y2="52830"/>
                        <a14:foregroundMark x1="64505" y1="48787" x2="64505" y2="48787"/>
                        <a14:foregroundMark x1="61433" y1="54717" x2="61433" y2="54717"/>
                        <a14:foregroundMark x1="58874" y1="52291" x2="58874" y2="52291"/>
                        <a14:foregroundMark x1="53242" y1="45553" x2="53242" y2="45553"/>
                        <a14:backgroundMark x1="59556" y1="47439" x2="59556" y2="474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" y="5791200"/>
            <a:ext cx="356078" cy="22543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4286" b="73247" l="29500" r="66500"/>
                    </a14:imgEffect>
                  </a14:imgLayer>
                </a14:imgProps>
              </a:ext>
            </a:extLst>
          </a:blip>
          <a:srcRect l="30375" t="13376" r="34417" b="26234"/>
          <a:stretch/>
        </p:blipFill>
        <p:spPr>
          <a:xfrm>
            <a:off x="762000" y="6038276"/>
            <a:ext cx="714032" cy="785857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4400" y="1676400"/>
            <a:ext cx="586740" cy="5334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" y="1676400"/>
            <a:ext cx="586740" cy="5334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7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5400" y="2362200"/>
            <a:ext cx="586740" cy="533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05000" y="2133600"/>
            <a:ext cx="586740" cy="533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3000" y="3048000"/>
            <a:ext cx="586740" cy="533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11340" y="3124200"/>
            <a:ext cx="251460" cy="2286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800" y="2743200"/>
            <a:ext cx="586740" cy="5334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4000" y="1600200"/>
            <a:ext cx="586740" cy="5334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600" y="2286000"/>
            <a:ext cx="586740" cy="53340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609600" y="609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E9749"/>
                </a:solidFill>
              </a:rPr>
              <a:t>Get Sample</a:t>
            </a:r>
            <a:endParaRPr lang="en-US" dirty="0">
              <a:solidFill>
                <a:srgbClr val="7E9749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429000" y="228600"/>
            <a:ext cx="137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7E9749"/>
                </a:solidFill>
              </a:rPr>
              <a:t>Isolate and shear</a:t>
            </a:r>
          </a:p>
          <a:p>
            <a:pPr algn="ctr"/>
            <a:r>
              <a:rPr lang="en-US" dirty="0" smtClean="0">
                <a:solidFill>
                  <a:srgbClr val="7E9749"/>
                </a:solidFill>
              </a:rPr>
              <a:t>genomes</a:t>
            </a:r>
            <a:endParaRPr lang="en-US" dirty="0">
              <a:solidFill>
                <a:srgbClr val="7E9749"/>
              </a:solidFill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3733800" y="30480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886200" y="3200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4038600" y="3352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114800" y="2743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4419600" y="2971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429000" y="3505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4495800" y="3124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3505200" y="2895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4114800" y="3505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05200" y="2743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4724400" y="26670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724400" y="2819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4648200" y="3352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114800" y="2514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3276600" y="3352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3429000" y="2590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4724400" y="3581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029200" y="30480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477000" y="381000"/>
            <a:ext cx="137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7E9749"/>
                </a:solidFill>
              </a:rPr>
              <a:t>Sequence and assign to taxa</a:t>
            </a:r>
          </a:p>
        </p:txBody>
      </p:sp>
      <p:cxnSp>
        <p:nvCxnSpPr>
          <p:cNvPr id="57" name="Straight Connector 56"/>
          <p:cNvCxnSpPr/>
          <p:nvPr/>
        </p:nvCxnSpPr>
        <p:spPr>
          <a:xfrm>
            <a:off x="3733800" y="19050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886200" y="2057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038600" y="2209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4114800" y="1600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4419600" y="1828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3429000" y="2362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95800" y="1981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3505200" y="1752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114800" y="2362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3505200" y="1600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5181600" y="22860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4724400" y="1676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648200" y="2209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3048000" y="2057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3276600" y="2209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3124200" y="3200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4724400" y="2438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3581400" y="5867400"/>
            <a:ext cx="533400" cy="0"/>
          </a:xfrm>
          <a:prstGeom prst="line">
            <a:avLst/>
          </a:prstGeom>
          <a:ln w="57150" cmpd="sng">
            <a:solidFill>
              <a:srgbClr val="B0C0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733800" y="6019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886200" y="6172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962400" y="5562600"/>
            <a:ext cx="533400" cy="0"/>
          </a:xfrm>
          <a:prstGeom prst="line">
            <a:avLst/>
          </a:prstGeom>
          <a:ln w="57150" cmpd="sng">
            <a:solidFill>
              <a:srgbClr val="F8C92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4267200" y="5791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3276600" y="6324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4343400" y="5943600"/>
            <a:ext cx="533400" cy="0"/>
          </a:xfrm>
          <a:prstGeom prst="line">
            <a:avLst/>
          </a:prstGeom>
          <a:ln w="57150" cmpd="sng">
            <a:solidFill>
              <a:srgbClr val="F8C92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3352800" y="57150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3962400" y="6324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3352800" y="5562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572000" y="5486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572000" y="5638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4495800" y="6172200"/>
            <a:ext cx="533400" cy="0"/>
          </a:xfrm>
          <a:prstGeom prst="line">
            <a:avLst/>
          </a:prstGeom>
          <a:ln w="57150" cmpd="sng">
            <a:solidFill>
              <a:srgbClr val="6F7A9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3962400" y="5334000"/>
            <a:ext cx="533400" cy="0"/>
          </a:xfrm>
          <a:prstGeom prst="line">
            <a:avLst/>
          </a:prstGeom>
          <a:ln w="57150" cmpd="sng">
            <a:solidFill>
              <a:srgbClr val="B0C0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3124200" y="6172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3276600" y="5410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572000" y="6400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4876800" y="5867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3581400" y="4724400"/>
            <a:ext cx="533400" cy="0"/>
          </a:xfrm>
          <a:prstGeom prst="line">
            <a:avLst/>
          </a:prstGeom>
          <a:ln w="57150" cmpd="sng">
            <a:solidFill>
              <a:srgbClr val="F8C92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3733800" y="4876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3886200" y="5029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3962400" y="4419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4267200" y="4648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3276600" y="5181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343400" y="4800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3352800" y="45720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3962400" y="5181600"/>
            <a:ext cx="533400" cy="0"/>
          </a:xfrm>
          <a:prstGeom prst="line">
            <a:avLst/>
          </a:prstGeom>
          <a:ln w="57150" cmpd="sng">
            <a:solidFill>
              <a:srgbClr val="D8715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3352800" y="4419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029200" y="5105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572000" y="4495800"/>
            <a:ext cx="533400" cy="0"/>
          </a:xfrm>
          <a:prstGeom prst="line">
            <a:avLst/>
          </a:prstGeom>
          <a:ln w="57150" cmpd="sng">
            <a:solidFill>
              <a:srgbClr val="F8C92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4495800" y="5029200"/>
            <a:ext cx="533400" cy="0"/>
          </a:xfrm>
          <a:prstGeom prst="line">
            <a:avLst/>
          </a:prstGeom>
          <a:ln w="57150" cmpd="sng">
            <a:solidFill>
              <a:srgbClr val="F8C92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2895600" y="4876800"/>
            <a:ext cx="533400" cy="0"/>
          </a:xfrm>
          <a:prstGeom prst="line">
            <a:avLst/>
          </a:prstGeom>
          <a:ln w="57150" cmpd="sng">
            <a:solidFill>
              <a:srgbClr val="B0C0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3124200" y="50292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2971800" y="6019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4572000" y="52578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4876800" y="4724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3200400" y="6553200"/>
            <a:ext cx="533400" cy="0"/>
          </a:xfrm>
          <a:prstGeom prst="line">
            <a:avLst/>
          </a:prstGeom>
          <a:ln w="57150" cmpd="sng">
            <a:solidFill>
              <a:srgbClr val="B0C0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3886200" y="6553200"/>
            <a:ext cx="533400" cy="0"/>
          </a:xfrm>
          <a:prstGeom prst="line">
            <a:avLst/>
          </a:prstGeom>
          <a:ln w="57150" cmpd="sng">
            <a:solidFill>
              <a:srgbClr val="B0C0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648200" y="5410200"/>
            <a:ext cx="533400" cy="0"/>
          </a:xfrm>
          <a:prstGeom prst="line">
            <a:avLst/>
          </a:prstGeom>
          <a:ln w="57150" cmpd="sng">
            <a:solidFill>
              <a:srgbClr val="F8C92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>
            <a:off x="3048000" y="5334000"/>
            <a:ext cx="533400" cy="0"/>
          </a:xfrm>
          <a:prstGeom prst="line">
            <a:avLst/>
          </a:prstGeom>
          <a:ln w="57150" cmpd="sng">
            <a:solidFill>
              <a:srgbClr val="6F7A9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2971800" y="5867400"/>
            <a:ext cx="533400" cy="0"/>
          </a:xfrm>
          <a:prstGeom prst="line">
            <a:avLst/>
          </a:prstGeom>
          <a:ln w="57150" cmpd="sng">
            <a:solidFill>
              <a:srgbClr val="6F7A9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3962400" y="5715000"/>
            <a:ext cx="533400" cy="0"/>
          </a:xfrm>
          <a:prstGeom prst="line">
            <a:avLst/>
          </a:prstGeom>
          <a:ln w="57150" cmpd="sng">
            <a:solidFill>
              <a:srgbClr val="D8715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2895600" y="4724400"/>
            <a:ext cx="533400" cy="0"/>
          </a:xfrm>
          <a:prstGeom prst="line">
            <a:avLst/>
          </a:prstGeom>
          <a:ln w="57150" cmpd="sng">
            <a:solidFill>
              <a:srgbClr val="D8715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4572000" y="6553200"/>
            <a:ext cx="533400" cy="0"/>
          </a:xfrm>
          <a:prstGeom prst="line">
            <a:avLst/>
          </a:prstGeom>
          <a:ln w="57150" cmpd="sng">
            <a:solidFill>
              <a:srgbClr val="D8715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6629400" y="2057400"/>
            <a:ext cx="0" cy="9906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 flipH="1">
            <a:off x="6629400" y="3048000"/>
            <a:ext cx="1143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 125"/>
          <p:cNvSpPr/>
          <p:nvPr/>
        </p:nvSpPr>
        <p:spPr>
          <a:xfrm>
            <a:off x="6705600" y="5638800"/>
            <a:ext cx="152400" cy="152400"/>
          </a:xfrm>
          <a:prstGeom prst="rect">
            <a:avLst/>
          </a:prstGeom>
          <a:solidFill>
            <a:srgbClr val="6F7A96"/>
          </a:solidFill>
          <a:ln>
            <a:solidFill>
              <a:srgbClr val="6F7A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7" name="Picture 12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28">
                    <a14:imgEffect>
                      <a14:backgroundRemoval t="0" b="100000" l="0" r="100000">
                        <a14:foregroundMark x1="32924" y1="45676" x2="32924" y2="45676"/>
                        <a14:foregroundMark x1="26781" y1="44595" x2="26781" y2="44595"/>
                        <a14:foregroundMark x1="28993" y1="49730" x2="28993" y2="49730"/>
                        <a14:foregroundMark x1="34152" y1="42973" x2="34152" y2="42973"/>
                        <a14:foregroundMark x1="27764" y1="52703" x2="27764" y2="52703"/>
                        <a14:foregroundMark x1="21622" y1="49730" x2="21622" y2="49730"/>
                        <a14:foregroundMark x1="19410" y1="45405" x2="19410" y2="45405"/>
                        <a14:foregroundMark x1="26536" y1="37838" x2="26536" y2="37838"/>
                        <a14:foregroundMark x1="31450" y1="38919" x2="31450" y2="38919"/>
                        <a14:foregroundMark x1="49140" y1="39459" x2="49140" y2="39459"/>
                        <a14:foregroundMark x1="43980" y1="38108" x2="43980" y2="38108"/>
                        <a14:foregroundMark x1="50860" y1="43243" x2="50860" y2="43243"/>
                        <a14:foregroundMark x1="59705" y1="24595" x2="59705" y2="24595"/>
                        <a14:foregroundMark x1="71007" y1="48919" x2="71007" y2="489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91400" y="5867400"/>
            <a:ext cx="167640" cy="152400"/>
          </a:xfrm>
          <a:prstGeom prst="rect">
            <a:avLst/>
          </a:prstGeom>
        </p:spPr>
      </p:pic>
      <p:cxnSp>
        <p:nvCxnSpPr>
          <p:cNvPr id="128" name="Straight Connector 127"/>
          <p:cNvCxnSpPr/>
          <p:nvPr/>
        </p:nvCxnSpPr>
        <p:spPr>
          <a:xfrm>
            <a:off x="6400800" y="4800600"/>
            <a:ext cx="0" cy="9906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1" name="Rectangle 130"/>
          <p:cNvSpPr/>
          <p:nvPr/>
        </p:nvSpPr>
        <p:spPr>
          <a:xfrm>
            <a:off x="6934200" y="5715000"/>
            <a:ext cx="152400" cy="76200"/>
          </a:xfrm>
          <a:prstGeom prst="rect">
            <a:avLst/>
          </a:prstGeom>
          <a:solidFill>
            <a:srgbClr val="F8C92A"/>
          </a:solidFill>
          <a:ln>
            <a:solidFill>
              <a:srgbClr val="F8C92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>
            <a:off x="7162800" y="5715000"/>
            <a:ext cx="152400" cy="76200"/>
          </a:xfrm>
          <a:prstGeom prst="rect">
            <a:avLst/>
          </a:prstGeom>
          <a:solidFill>
            <a:srgbClr val="B0C01B"/>
          </a:solidFill>
          <a:ln>
            <a:solidFill>
              <a:srgbClr val="B0C01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7391400" y="5562600"/>
            <a:ext cx="152400" cy="228600"/>
          </a:xfrm>
          <a:prstGeom prst="rect">
            <a:avLst/>
          </a:prstGeom>
          <a:solidFill>
            <a:srgbClr val="EB8545"/>
          </a:solidFill>
          <a:ln>
            <a:solidFill>
              <a:srgbClr val="EB854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6477000" y="5257800"/>
            <a:ext cx="152400" cy="533400"/>
          </a:xfrm>
          <a:prstGeom prst="rect">
            <a:avLst/>
          </a:prstGeom>
          <a:solidFill>
            <a:srgbClr val="D87158"/>
          </a:solidFill>
          <a:ln>
            <a:solidFill>
              <a:srgbClr val="D8715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Connector 128"/>
          <p:cNvCxnSpPr/>
          <p:nvPr/>
        </p:nvCxnSpPr>
        <p:spPr>
          <a:xfrm flipH="1">
            <a:off x="6400800" y="5791200"/>
            <a:ext cx="1143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5" name="Picture 134"/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ackgroundRemoval t="3617" b="94043" l="4000" r="98000">
                        <a14:foregroundMark x1="50444" y1="37660" x2="50444" y2="37660"/>
                        <a14:foregroundMark x1="39556" y1="36596" x2="39556" y2="365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" y="3962400"/>
            <a:ext cx="563587" cy="588636"/>
          </a:xfrm>
          <a:prstGeom prst="rect">
            <a:avLst/>
          </a:prstGeom>
        </p:spPr>
      </p:pic>
      <p:pic>
        <p:nvPicPr>
          <p:cNvPr id="136" name="Picture 135"/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3617" b="94043" l="4000" r="98000">
                        <a14:foregroundMark x1="50444" y1="37660" x2="50444" y2="37660"/>
                        <a14:foregroundMark x1="39556" y1="36596" x2="39556" y2="3659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62800" y="5867400"/>
            <a:ext cx="152400" cy="159174"/>
          </a:xfrm>
          <a:prstGeom prst="rect">
            <a:avLst/>
          </a:prstGeom>
        </p:spPr>
      </p:pic>
      <p:pic>
        <p:nvPicPr>
          <p:cNvPr id="137" name="Picture 136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31">
                    <a14:imgEffect>
                      <a14:backgroundRemoval t="0" b="97538" l="0" r="97738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77000" y="5867400"/>
            <a:ext cx="152400" cy="154540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1429" b="85455" l="2167" r="33167"/>
                    </a14:imgEffect>
                  </a14:imgLayer>
                </a14:imgProps>
              </a:ext>
            </a:extLst>
          </a:blip>
          <a:srcRect l="1750" t="9676" r="66583" b="13377"/>
          <a:stretch/>
        </p:blipFill>
        <p:spPr>
          <a:xfrm>
            <a:off x="6934200" y="5867400"/>
            <a:ext cx="152400" cy="152400"/>
          </a:xfrm>
          <a:prstGeom prst="rect">
            <a:avLst/>
          </a:prstGeom>
        </p:spPr>
      </p:pic>
      <p:pic>
        <p:nvPicPr>
          <p:cNvPr id="139" name="Picture 138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0" b="100000" l="1195" r="100000">
                        <a14:foregroundMark x1="54437" y1="51752" x2="54437" y2="51752"/>
                        <a14:foregroundMark x1="49488" y1="49865" x2="49488" y2="49865"/>
                        <a14:foregroundMark x1="48805" y1="41779" x2="48805" y2="41779"/>
                        <a14:foregroundMark x1="55119" y1="44744" x2="55119" y2="44744"/>
                        <a14:foregroundMark x1="51365" y1="41240" x2="51365" y2="41240"/>
                        <a14:foregroundMark x1="51877" y1="52830" x2="51877" y2="52830"/>
                        <a14:foregroundMark x1="64505" y1="48787" x2="64505" y2="48787"/>
                        <a14:foregroundMark x1="61433" y1="54717" x2="61433" y2="54717"/>
                        <a14:foregroundMark x1="58874" y1="52291" x2="58874" y2="52291"/>
                        <a14:foregroundMark x1="53242" y1="45553" x2="53242" y2="45553"/>
                        <a14:backgroundMark x1="59556" y1="47439" x2="59556" y2="4743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05600" y="5867401"/>
            <a:ext cx="152400" cy="1524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791200" y="6172200"/>
            <a:ext cx="236220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7E9749"/>
                </a:solidFill>
              </a:rPr>
              <a:t>Goal: accurately predict abundance </a:t>
            </a:r>
            <a:endParaRPr lang="en-US" dirty="0">
              <a:solidFill>
                <a:srgbClr val="7E97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1475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905000"/>
            <a:ext cx="7119341" cy="4483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228600"/>
            <a:ext cx="7772400" cy="1524000"/>
          </a:xfrm>
          <a:prstGeom prst="rect">
            <a:avLst/>
          </a:prstGeom>
          <a:solidFill>
            <a:srgbClr val="9BBC59"/>
          </a:solidFill>
          <a:ln>
            <a:solidFill>
              <a:srgbClr val="9BBC5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2000" y="533400"/>
            <a:ext cx="716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FFFFFF"/>
                </a:solidFill>
                <a:latin typeface="Abadi MT Condensed Extra Bold"/>
                <a:cs typeface="Abadi MT Condensed Extra Bold"/>
              </a:rPr>
              <a:t>Each K-</a:t>
            </a:r>
            <a:r>
              <a:rPr lang="en-US" dirty="0" err="1" smtClean="0">
                <a:solidFill>
                  <a:srgbClr val="FFFFFF"/>
                </a:solidFill>
                <a:latin typeface="Abadi MT Condensed Extra Bold"/>
                <a:cs typeface="Abadi MT Condensed Extra Bold"/>
              </a:rPr>
              <a:t>mer</a:t>
            </a:r>
            <a:r>
              <a:rPr lang="en-US" dirty="0" smtClean="0">
                <a:solidFill>
                  <a:srgbClr val="FFFFFF"/>
                </a:solidFill>
                <a:latin typeface="Abadi MT Condensed Extra Bold"/>
                <a:cs typeface="Abadi MT Condensed Extra Bold"/>
              </a:rPr>
              <a:t> is assigned to a taxa</a:t>
            </a:r>
            <a:endParaRPr lang="en-US" dirty="0">
              <a:solidFill>
                <a:srgbClr val="FFFFFF"/>
              </a:solidFill>
              <a:latin typeface="Abadi MT Condensed Extra Bold"/>
              <a:cs typeface="Abadi MT Condensed Extra Bold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FFFFFF"/>
                </a:solidFill>
                <a:latin typeface="Abadi MT Condensed Extra Bold"/>
                <a:cs typeface="Abadi MT Condensed Extra Bold"/>
              </a:rPr>
              <a:t>However each assignment is not species specific</a:t>
            </a:r>
            <a:endParaRPr lang="en-US" dirty="0">
              <a:solidFill>
                <a:srgbClr val="FFFFFF"/>
              </a:solidFill>
              <a:latin typeface="Abadi MT Condensed Extra Bold"/>
              <a:cs typeface="Abadi MT Condensed Extra Bold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FFFFFF"/>
                </a:solidFill>
                <a:latin typeface="Abadi MT Condensed Extra Bold"/>
                <a:cs typeface="Abadi MT Condensed Extra Bold"/>
              </a:rPr>
              <a:t>The goal is to accurately identify the relative abundance at the species level using the taxa assigned to each read </a:t>
            </a:r>
          </a:p>
        </p:txBody>
      </p:sp>
    </p:spTree>
    <p:extLst>
      <p:ext uri="{BB962C8B-B14F-4D97-AF65-F5344CB8AC3E}">
        <p14:creationId xmlns:p14="http://schemas.microsoft.com/office/powerpoint/2010/main" val="39844299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0" y="228600"/>
            <a:ext cx="7772400" cy="533400"/>
          </a:xfrm>
          <a:prstGeom prst="rect">
            <a:avLst/>
          </a:prstGeom>
          <a:solidFill>
            <a:srgbClr val="9BBC59"/>
          </a:solidFill>
          <a:ln>
            <a:solidFill>
              <a:srgbClr val="9BBC5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9600" y="304800"/>
            <a:ext cx="7772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FFFF"/>
                </a:solidFill>
                <a:latin typeface="Abadi MT Condensed Extra Bold"/>
                <a:cs typeface="Abadi MT Condensed Extra Bold"/>
              </a:rPr>
              <a:t>Exploit topic modeling approach to accurately identify relative abundance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71959" l="0" r="100000">
                        <a14:foregroundMark x1="50538" y1="40103" x2="50538" y2="40103"/>
                        <a14:foregroundMark x1="69846" y1="56392" x2="69846" y2="56392"/>
                        <a14:foregroundMark x1="23615" y1="56186" x2="23615" y2="56186"/>
                        <a14:backgroundMark x1="96538" y1="59381" x2="96538" y2="59381"/>
                      </a14:backgroundRemoval>
                    </a14:imgEffect>
                  </a14:imgLayer>
                </a14:imgProps>
              </a:ext>
            </a:extLst>
          </a:blip>
          <a:srcRect b="28057"/>
          <a:stretch/>
        </p:blipFill>
        <p:spPr>
          <a:xfrm>
            <a:off x="381000" y="1219200"/>
            <a:ext cx="3048000" cy="1636184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2057400" y="1752600"/>
            <a:ext cx="533400" cy="0"/>
          </a:xfrm>
          <a:prstGeom prst="line">
            <a:avLst/>
          </a:prstGeom>
          <a:ln w="57150" cmpd="sng">
            <a:solidFill>
              <a:srgbClr val="F8C92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667000" y="17526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981200" y="2057400"/>
            <a:ext cx="533400" cy="0"/>
          </a:xfrm>
          <a:prstGeom prst="line">
            <a:avLst/>
          </a:prstGeom>
          <a:ln w="57150" cmpd="sng">
            <a:solidFill>
              <a:srgbClr val="B0C01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2286000" y="1447800"/>
            <a:ext cx="533400" cy="0"/>
          </a:xfrm>
          <a:prstGeom prst="line">
            <a:avLst/>
          </a:prstGeom>
          <a:ln w="57150" cmpd="sng">
            <a:solidFill>
              <a:srgbClr val="F8C92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590800" y="1905000"/>
            <a:ext cx="533400" cy="0"/>
          </a:xfrm>
          <a:prstGeom prst="line">
            <a:avLst/>
          </a:prstGeom>
          <a:ln w="57150" cmpd="sng">
            <a:solidFill>
              <a:srgbClr val="D8715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057400" y="1447800"/>
            <a:ext cx="152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9050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2590800" y="2057400"/>
            <a:ext cx="533400" cy="0"/>
          </a:xfrm>
          <a:prstGeom prst="line">
            <a:avLst/>
          </a:prstGeom>
          <a:ln w="57150" cmpd="sng">
            <a:solidFill>
              <a:srgbClr val="EB854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2590800" y="1600200"/>
            <a:ext cx="533400" cy="0"/>
          </a:xfrm>
          <a:prstGeom prst="line">
            <a:avLst/>
          </a:prstGeom>
          <a:ln w="57150" cmpd="sng">
            <a:solidFill>
              <a:srgbClr val="6F7A9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1981200" y="1600200"/>
            <a:ext cx="533400" cy="0"/>
          </a:xfrm>
          <a:prstGeom prst="line">
            <a:avLst/>
          </a:prstGeom>
          <a:ln w="57150" cmpd="sng">
            <a:solidFill>
              <a:srgbClr val="D8715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3810000" y="1066800"/>
            <a:ext cx="3657600" cy="1600200"/>
          </a:xfrm>
          <a:prstGeom prst="rect">
            <a:avLst/>
          </a:prstGeom>
          <a:solidFill>
            <a:srgbClr val="EE9545"/>
          </a:solidFill>
          <a:ln>
            <a:solidFill>
              <a:srgbClr val="9BBC5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 am integrating </a:t>
            </a:r>
            <a:r>
              <a:rPr lang="en-US" dirty="0"/>
              <a:t>over a large number of read-level classification results to make analytical inferences that cannot be made from each independent sequence in isolation</a:t>
            </a:r>
            <a:endParaRPr lang="en-US" dirty="0">
              <a:solidFill>
                <a:srgbClr val="FFFFFF"/>
              </a:solidFill>
              <a:latin typeface="Abadi MT Condensed Extra Bold"/>
              <a:cs typeface="Abadi MT Condensed Extra 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3048000"/>
            <a:ext cx="4820422" cy="2667000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6705600" y="4419600"/>
            <a:ext cx="1320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Words </a:t>
            </a:r>
          </a:p>
          <a:p>
            <a:r>
              <a:rPr lang="en-US" dirty="0" smtClean="0"/>
              <a:t>Reads(Taxa)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6705600" y="2895600"/>
            <a:ext cx="15211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Probability</a:t>
            </a:r>
          </a:p>
          <a:p>
            <a:r>
              <a:rPr lang="en-US" dirty="0" smtClean="0"/>
              <a:t> of abundance 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4191000" y="5791200"/>
            <a:ext cx="12554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Documents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fastq</a:t>
            </a:r>
            <a:r>
              <a:rPr lang="en-US" dirty="0" smtClean="0"/>
              <a:t> files </a:t>
            </a:r>
          </a:p>
          <a:p>
            <a:endParaRPr lang="en-US" dirty="0" smtClean="0"/>
          </a:p>
        </p:txBody>
      </p:sp>
      <p:sp>
        <p:nvSpPr>
          <p:cNvPr id="51" name="TextBox 50"/>
          <p:cNvSpPr txBox="1"/>
          <p:nvPr/>
        </p:nvSpPr>
        <p:spPr>
          <a:xfrm>
            <a:off x="-18428" y="5791200"/>
            <a:ext cx="36742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Conjugate priors for </a:t>
            </a:r>
            <a:r>
              <a:rPr lang="en-US" dirty="0" err="1" smtClean="0"/>
              <a:t>Dirichlet</a:t>
            </a:r>
            <a:r>
              <a:rPr lang="en-US" dirty="0" smtClean="0"/>
              <a:t> Process</a:t>
            </a:r>
          </a:p>
          <a:p>
            <a:pPr algn="ctr"/>
            <a:r>
              <a:rPr lang="en-US" dirty="0" smtClean="0"/>
              <a:t>A distribution of distributions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372769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ontemporary Photo Albu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8000"/>
                <a:satMod val="300000"/>
              </a:schemeClr>
            </a:gs>
            <a:gs pos="25000">
              <a:schemeClr val="phClr">
                <a:tint val="37000"/>
                <a:shade val="98000"/>
                <a:satMod val="300000"/>
              </a:schemeClr>
            </a:gs>
            <a:gs pos="100000">
              <a:schemeClr val="phClr">
                <a:tint val="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5000"/>
                <a:satMod val="160000"/>
              </a:schemeClr>
            </a:gs>
            <a:gs pos="62000">
              <a:schemeClr val="phClr">
                <a:satMod val="125000"/>
              </a:schemeClr>
            </a:gs>
            <a:gs pos="100000">
              <a:schemeClr val="phClr">
                <a:tint val="80000"/>
                <a:satMod val="140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45882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/>
            </a:contourClr>
          </a:sp3d>
        </a:effectStyle>
        <a:effectStyle>
          <a:effectLst>
            <a:reflection blurRad="12700" stA="25000" endPos="28000" dist="38100" dir="5400000" sy="-10000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5000"/>
                <a:satMod val="250000"/>
              </a:schemeClr>
            </a:gs>
            <a:gs pos="20000">
              <a:schemeClr val="phClr">
                <a:shade val="85000"/>
                <a:satMod val="17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Contemporary Photo Album.potx</Template>
  <TotalTime>0</TotalTime>
  <Words>295</Words>
  <Application>Microsoft Macintosh PowerPoint</Application>
  <PresentationFormat>On-screen Show (4:3)</PresentationFormat>
  <Paragraphs>35</Paragraphs>
  <Slides>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Contemporary Photo Album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2010-02-01T21:31:06Z</dcterms:created>
  <dcterms:modified xsi:type="dcterms:W3CDTF">2015-07-18T19:38:08Z</dcterms:modified>
</cp:coreProperties>
</file>

<file path=docProps/thumbnail.jpeg>
</file>